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58" r:id="rId5"/>
    <p:sldId id="259" r:id="rId6"/>
    <p:sldId id="262" r:id="rId7"/>
    <p:sldId id="263" r:id="rId8"/>
    <p:sldId id="264" r:id="rId9"/>
    <p:sldId id="265" r:id="rId10"/>
    <p:sldId id="260"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38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C79855-B99E-422E-A8E3-CC82EE51BEC0}" type="datetimeFigureOut">
              <a:rPr lang="en-US" smtClean="0"/>
              <a:t>10/28/2014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79855-B99E-422E-A8E3-CC82EE51BEC0}" type="datetimeFigureOut">
              <a:rPr lang="en-US" smtClean="0"/>
              <a:t>10/28/2014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79855-B99E-422E-A8E3-CC82EE51BEC0}" type="datetimeFigureOut">
              <a:rPr lang="en-US" smtClean="0"/>
              <a:t>10/28/2014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79855-B99E-422E-A8E3-CC82EE51BEC0}" type="datetimeFigureOut">
              <a:rPr lang="en-US" smtClean="0"/>
              <a:t>10/28/2014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79855-B99E-422E-A8E3-CC82EE51BEC0}" type="datetimeFigureOut">
              <a:rPr lang="en-US" smtClean="0"/>
              <a:t>10/28/2014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AC79855-B99E-422E-A8E3-CC82EE51BEC0}" type="datetimeFigureOut">
              <a:rPr lang="en-US" smtClean="0"/>
              <a:t>10/28/2014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C79855-B99E-422E-A8E3-CC82EE51BEC0}" type="datetimeFigureOut">
              <a:rPr lang="en-US" smtClean="0"/>
              <a:t>10/28/2014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C79855-B99E-422E-A8E3-CC82EE51BEC0}" type="datetimeFigureOut">
              <a:rPr lang="en-US" smtClean="0"/>
              <a:t>10/28/2014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79855-B99E-422E-A8E3-CC82EE51BEC0}" type="datetimeFigureOut">
              <a:rPr lang="en-US" smtClean="0"/>
              <a:t>10/28/2014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79855-B99E-422E-A8E3-CC82EE51BEC0}" type="datetimeFigureOut">
              <a:rPr lang="en-US" smtClean="0"/>
              <a:t>10/28/2014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79855-B99E-422E-A8E3-CC82EE51BEC0}" type="datetimeFigureOut">
              <a:rPr lang="en-US" smtClean="0"/>
              <a:t>10/28/2014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FC69A-2E70-41A8-A02E-295B83F17BB2}" type="slidenum">
              <a:rPr lang="en-US" smtClean="0"/>
              <a:t>‹#›</a:t>
            </a:fld>
            <a:endParaRPr lang="en-US"/>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fld id="{BAC79855-B99E-422E-A8E3-CC82EE51BEC0}" type="datetimeFigureOut">
              <a:rPr lang="en-US" smtClean="0"/>
              <a:t>10/28/2014</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fld id="{86DFC69A-2E70-41A8-A02E-295B83F17BB2}" type="slidenum">
              <a:rPr lang="en-US" smtClean="0"/>
              <a:t>‹#›</a:t>
            </a:fld>
            <a:endParaRPr lang="en-US"/>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1143000"/>
            <a:ext cx="8229600" cy="1371600"/>
          </a:xfrm>
        </p:spPr>
        <p:txBody>
          <a:bodyPr>
            <a:noAutofit/>
          </a:bodyPr>
          <a:lstStyle/>
          <a:p>
            <a:pPr algn="ctr"/>
            <a:r>
              <a:rPr lang="en-US" sz="3200" b="1" i="1" dirty="0">
                <a:latin typeface="Times New Roman" panose="02020603050405020304" pitchFamily="18" charset="0"/>
                <a:cs typeface="Times New Roman" panose="02020603050405020304" pitchFamily="18" charset="0"/>
              </a:rPr>
              <a:t>FINANCIAL CONFLICT OF INTEREST POLICY FOR RESEARCH </a:t>
            </a:r>
            <a:r>
              <a:rPr lang="en-US" sz="3200" b="1" dirty="0">
                <a:latin typeface="Times New Roman" panose="02020603050405020304" pitchFamily="18" charset="0"/>
                <a:cs typeface="Times New Roman" panose="02020603050405020304" pitchFamily="18" charset="0"/>
              </a:rPr>
              <a:t/>
            </a:r>
            <a:br>
              <a:rPr lang="en-US" sz="3200" b="1" dirty="0">
                <a:latin typeface="Times New Roman" panose="02020603050405020304" pitchFamily="18" charset="0"/>
                <a:cs typeface="Times New Roman" panose="02020603050405020304" pitchFamily="18" charset="0"/>
              </a:rPr>
            </a:br>
            <a:r>
              <a:rPr lang="en-US" sz="3200" b="1" i="1" dirty="0">
                <a:latin typeface="Times New Roman" panose="02020603050405020304" pitchFamily="18" charset="0"/>
                <a:cs typeface="Times New Roman" panose="02020603050405020304" pitchFamily="18" charset="0"/>
              </a:rPr>
              <a:t>AND RELATED ACTIVITIES </a:t>
            </a:r>
            <a:endParaRPr lang="en-US" sz="3200" b="1"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457200" y="2819400"/>
            <a:ext cx="8229600" cy="2620963"/>
          </a:xfrm>
        </p:spPr>
        <p:txBody>
          <a:bodyPr>
            <a:normAutofit/>
          </a:bodyPr>
          <a:lstStyle/>
          <a:p>
            <a:pPr marL="0" indent="0" algn="ctr">
              <a:buNone/>
            </a:pPr>
            <a:r>
              <a:rPr lang="en-US" sz="2400" dirty="0" smtClean="0">
                <a:latin typeface="Times New Roman" panose="02020603050405020304" pitchFamily="18" charset="0"/>
                <a:cs typeface="Times New Roman" panose="02020603050405020304" pitchFamily="18" charset="0"/>
              </a:rPr>
              <a:t>Art Chappelka</a:t>
            </a:r>
          </a:p>
          <a:p>
            <a:pPr marL="0" indent="0" algn="ctr">
              <a:buNone/>
            </a:pPr>
            <a:r>
              <a:rPr lang="en-US" sz="2400" dirty="0" smtClean="0">
                <a:latin typeface="Times New Roman" panose="02020603050405020304" pitchFamily="18" charset="0"/>
                <a:cs typeface="Times New Roman" panose="02020603050405020304" pitchFamily="18" charset="0"/>
              </a:rPr>
              <a:t>Chair, FRC</a:t>
            </a:r>
          </a:p>
          <a:p>
            <a:pPr marL="0" indent="0" algn="ctr">
              <a:buNone/>
            </a:pPr>
            <a:r>
              <a:rPr lang="en-US" sz="2400" dirty="0" smtClean="0">
                <a:latin typeface="Times New Roman" panose="02020603050405020304" pitchFamily="18" charset="0"/>
                <a:cs typeface="Times New Roman" panose="02020603050405020304" pitchFamily="18" charset="0"/>
              </a:rPr>
              <a:t>University Senate</a:t>
            </a:r>
          </a:p>
          <a:p>
            <a:pPr marL="0" indent="0" algn="ctr">
              <a:buNone/>
            </a:pPr>
            <a:r>
              <a:rPr lang="en-US" sz="2400" dirty="0" smtClean="0">
                <a:latin typeface="Times New Roman" panose="02020603050405020304" pitchFamily="18" charset="0"/>
                <a:cs typeface="Times New Roman" panose="02020603050405020304" pitchFamily="18" charset="0"/>
              </a:rPr>
              <a:t>November 4, 2014</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80358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i="1" dirty="0" smtClean="0">
                <a:latin typeface="Times New Roman" panose="02020603050405020304" pitchFamily="18" charset="0"/>
                <a:cs typeface="Times New Roman" panose="02020603050405020304" pitchFamily="18" charset="0"/>
              </a:rPr>
              <a:t>Acknowledgements</a:t>
            </a:r>
            <a:endParaRPr lang="en-US" sz="40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3200" dirty="0" smtClean="0">
                <a:latin typeface="Times New Roman" panose="02020603050405020304" pitchFamily="18" charset="0"/>
                <a:cs typeface="Times New Roman" panose="02020603050405020304" pitchFamily="18" charset="0"/>
              </a:rPr>
              <a:t>FRC Committee</a:t>
            </a:r>
          </a:p>
          <a:p>
            <a:r>
              <a:rPr lang="en-US" sz="3200" dirty="0" smtClean="0">
                <a:latin typeface="Times New Roman" panose="02020603050405020304" pitchFamily="18" charset="0"/>
                <a:cs typeface="Times New Roman" panose="02020603050405020304" pitchFamily="18" charset="0"/>
              </a:rPr>
              <a:t>Larry Crowley</a:t>
            </a:r>
          </a:p>
          <a:p>
            <a:r>
              <a:rPr lang="en-US" sz="3200" dirty="0" smtClean="0">
                <a:latin typeface="Times New Roman" panose="02020603050405020304" pitchFamily="18" charset="0"/>
                <a:cs typeface="Times New Roman" panose="02020603050405020304" pitchFamily="18" charset="0"/>
              </a:rPr>
              <a:t>Chris Newland</a:t>
            </a:r>
          </a:p>
          <a:p>
            <a:r>
              <a:rPr lang="en-US" sz="3200" dirty="0" smtClean="0">
                <a:latin typeface="Times New Roman" panose="02020603050405020304" pitchFamily="18" charset="0"/>
                <a:cs typeface="Times New Roman" panose="02020603050405020304" pitchFamily="18" charset="0"/>
              </a:rPr>
              <a:t>Martha Taylor</a:t>
            </a:r>
          </a:p>
          <a:p>
            <a:r>
              <a:rPr lang="en-US" sz="3200" dirty="0" smtClean="0">
                <a:latin typeface="Times New Roman" panose="02020603050405020304" pitchFamily="18" charset="0"/>
                <a:cs typeface="Times New Roman" panose="02020603050405020304" pitchFamily="18" charset="0"/>
              </a:rPr>
              <a:t>Niki Johnson</a:t>
            </a:r>
          </a:p>
          <a:p>
            <a:r>
              <a:rPr lang="en-US" sz="3200" dirty="0" smtClean="0">
                <a:latin typeface="Times New Roman" panose="02020603050405020304" pitchFamily="18" charset="0"/>
                <a:cs typeface="Times New Roman" panose="02020603050405020304" pitchFamily="18" charset="0"/>
              </a:rPr>
              <a:t>John Mason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13336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057400"/>
            <a:ext cx="7125113" cy="924475"/>
          </a:xfrm>
        </p:spPr>
        <p:txBody>
          <a:bodyPr/>
          <a:lstStyle/>
          <a:p>
            <a:pPr algn="ctr"/>
            <a:r>
              <a:rPr lang="en-US" sz="5400" b="1" i="1" dirty="0" smtClean="0">
                <a:latin typeface="Times New Roman" panose="02020603050405020304" pitchFamily="18" charset="0"/>
                <a:cs typeface="Times New Roman" panose="02020603050405020304" pitchFamily="18" charset="0"/>
              </a:rPr>
              <a:t>Questions?</a:t>
            </a:r>
            <a:endParaRPr lang="en-US" sz="54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09443" y="5181600"/>
            <a:ext cx="7125112" cy="677198"/>
          </a:xfrm>
        </p:spPr>
        <p:txBody>
          <a:bodyPr/>
          <a:lstStyle/>
          <a:p>
            <a:endParaRPr lang="en-US" dirty="0"/>
          </a:p>
        </p:txBody>
      </p:sp>
    </p:spTree>
    <p:extLst>
      <p:ext uri="{BB962C8B-B14F-4D97-AF65-F5344CB8AC3E}">
        <p14:creationId xmlns:p14="http://schemas.microsoft.com/office/powerpoint/2010/main" val="1963146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i="1" dirty="0" smtClean="0">
                <a:latin typeface="Times New Roman" panose="02020603050405020304" pitchFamily="18" charset="0"/>
                <a:cs typeface="Times New Roman" panose="02020603050405020304" pitchFamily="18" charset="0"/>
              </a:rPr>
              <a:t>COI Policy Goals</a:t>
            </a:r>
            <a:endParaRPr lang="en-US" sz="44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09443" y="1807361"/>
            <a:ext cx="7125112" cy="3069439"/>
          </a:xfrm>
        </p:spPr>
        <p:txBody>
          <a:bodyPr>
            <a:normAutofit/>
          </a:bodyPr>
          <a:lstStyle/>
          <a:p>
            <a:pPr>
              <a:spcBef>
                <a:spcPts val="1800"/>
              </a:spcBef>
            </a:pPr>
            <a:r>
              <a:rPr lang="en-US" sz="2800" dirty="0" smtClean="0">
                <a:latin typeface="Times New Roman" panose="02020603050405020304" pitchFamily="18" charset="0"/>
                <a:cs typeface="Times New Roman" panose="02020603050405020304" pitchFamily="18" charset="0"/>
              </a:rPr>
              <a:t>Easy to Interpret and Implement</a:t>
            </a:r>
          </a:p>
          <a:p>
            <a:pPr>
              <a:spcBef>
                <a:spcPts val="1800"/>
              </a:spcBef>
            </a:pPr>
            <a:r>
              <a:rPr lang="en-US" sz="2800" dirty="0" smtClean="0">
                <a:latin typeface="Times New Roman" panose="02020603050405020304" pitchFamily="18" charset="0"/>
                <a:cs typeface="Times New Roman" panose="02020603050405020304" pitchFamily="18" charset="0"/>
              </a:rPr>
              <a:t>Effective</a:t>
            </a:r>
          </a:p>
          <a:p>
            <a:pPr>
              <a:spcBef>
                <a:spcPts val="1800"/>
              </a:spcBef>
            </a:pPr>
            <a:r>
              <a:rPr lang="en-US" sz="2800" dirty="0" smtClean="0">
                <a:latin typeface="Times New Roman" panose="02020603050405020304" pitchFamily="18" charset="0"/>
                <a:cs typeface="Times New Roman" panose="02020603050405020304" pitchFamily="18" charset="0"/>
              </a:rPr>
              <a:t>Not meant as a substitute to already existing policies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4837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7125113" cy="924475"/>
          </a:xfrm>
        </p:spPr>
        <p:txBody>
          <a:bodyPr>
            <a:noAutofit/>
          </a:bodyPr>
          <a:lstStyle/>
          <a:p>
            <a:pPr algn="ctr"/>
            <a:r>
              <a:rPr lang="en-US" sz="4000" b="1" i="1" dirty="0" smtClean="0">
                <a:latin typeface="Times New Roman" panose="02020603050405020304" pitchFamily="18" charset="0"/>
                <a:cs typeface="Times New Roman" panose="02020603050405020304" pitchFamily="18" charset="0"/>
              </a:rPr>
              <a:t>Conflict of Interest Policy</a:t>
            </a:r>
            <a:br>
              <a:rPr lang="en-US" sz="4000" b="1" i="1" dirty="0" smtClean="0">
                <a:latin typeface="Times New Roman" panose="02020603050405020304" pitchFamily="18" charset="0"/>
                <a:cs typeface="Times New Roman" panose="02020603050405020304" pitchFamily="18" charset="0"/>
              </a:rPr>
            </a:br>
            <a:r>
              <a:rPr lang="en-US" sz="4000" b="1" i="1" dirty="0" smtClean="0">
                <a:latin typeface="Times New Roman" panose="02020603050405020304" pitchFamily="18" charset="0"/>
                <a:cs typeface="Times New Roman" panose="02020603050405020304" pitchFamily="18" charset="0"/>
              </a:rPr>
              <a:t>Outline</a:t>
            </a:r>
            <a:endParaRPr lang="en-US" sz="40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09443" y="1295400"/>
            <a:ext cx="7125112" cy="5105399"/>
          </a:xfrm>
        </p:spPr>
        <p:txBody>
          <a:bodyPr>
            <a:noAutofit/>
          </a:bodyPr>
          <a:lstStyle/>
          <a:p>
            <a:pPr marL="803275" indent="-803275">
              <a:buFont typeface="+mj-lt"/>
              <a:buAutoNum type="romanUcPeriod"/>
            </a:pPr>
            <a:r>
              <a:rPr lang="en-US" sz="2400" dirty="0" smtClean="0">
                <a:latin typeface="Times New Roman" panose="02020603050405020304" pitchFamily="18" charset="0"/>
                <a:cs typeface="Times New Roman" panose="02020603050405020304" pitchFamily="18" charset="0"/>
              </a:rPr>
              <a:t>Policy Statement</a:t>
            </a:r>
          </a:p>
          <a:p>
            <a:pPr marL="803275" indent="-803275">
              <a:buFont typeface="+mj-lt"/>
              <a:buAutoNum type="romanUcPeriod"/>
            </a:pPr>
            <a:r>
              <a:rPr lang="en-US" sz="2400" dirty="0" smtClean="0">
                <a:latin typeface="Times New Roman" panose="02020603050405020304" pitchFamily="18" charset="0"/>
                <a:cs typeface="Times New Roman" panose="02020603050405020304" pitchFamily="18" charset="0"/>
              </a:rPr>
              <a:t>Policy Principles</a:t>
            </a:r>
          </a:p>
          <a:p>
            <a:pPr marL="803275" indent="-803275">
              <a:buFont typeface="+mj-lt"/>
              <a:buAutoNum type="romanUcPeriod"/>
            </a:pPr>
            <a:r>
              <a:rPr lang="en-US" sz="2400" dirty="0" smtClean="0">
                <a:latin typeface="Times New Roman" panose="02020603050405020304" pitchFamily="18" charset="0"/>
                <a:cs typeface="Times New Roman" panose="02020603050405020304" pitchFamily="18" charset="0"/>
              </a:rPr>
              <a:t>Effective Date</a:t>
            </a:r>
          </a:p>
          <a:p>
            <a:pPr marL="803275" indent="-803275">
              <a:buFont typeface="+mj-lt"/>
              <a:buAutoNum type="romanUcPeriod"/>
            </a:pPr>
            <a:r>
              <a:rPr lang="en-US" sz="2400" dirty="0" smtClean="0">
                <a:latin typeface="Times New Roman" panose="02020603050405020304" pitchFamily="18" charset="0"/>
                <a:cs typeface="Times New Roman" panose="02020603050405020304" pitchFamily="18" charset="0"/>
              </a:rPr>
              <a:t>Applicability</a:t>
            </a:r>
          </a:p>
          <a:p>
            <a:pPr marL="803275" indent="-803275">
              <a:buFont typeface="+mj-lt"/>
              <a:buAutoNum type="romanUcPeriod"/>
            </a:pPr>
            <a:r>
              <a:rPr lang="en-US" sz="2400" dirty="0" smtClean="0">
                <a:latin typeface="Times New Roman" panose="02020603050405020304" pitchFamily="18" charset="0"/>
                <a:cs typeface="Times New Roman" panose="02020603050405020304" pitchFamily="18" charset="0"/>
              </a:rPr>
              <a:t>Policy Management</a:t>
            </a:r>
          </a:p>
          <a:p>
            <a:pPr marL="803275" indent="-803275">
              <a:buFont typeface="+mj-lt"/>
              <a:buAutoNum type="romanUcPeriod"/>
            </a:pPr>
            <a:r>
              <a:rPr lang="en-US" sz="2400" dirty="0" smtClean="0">
                <a:latin typeface="Times New Roman" panose="02020603050405020304" pitchFamily="18" charset="0"/>
                <a:cs typeface="Times New Roman" panose="02020603050405020304" pitchFamily="18" charset="0"/>
              </a:rPr>
              <a:t>Definitions</a:t>
            </a:r>
          </a:p>
          <a:p>
            <a:pPr marL="803275" indent="-803275">
              <a:buFont typeface="+mj-lt"/>
              <a:buAutoNum type="romanUcPeriod"/>
            </a:pPr>
            <a:r>
              <a:rPr lang="en-US" sz="2400" dirty="0" smtClean="0">
                <a:latin typeface="Times New Roman" panose="02020603050405020304" pitchFamily="18" charset="0"/>
                <a:cs typeface="Times New Roman" panose="02020603050405020304" pitchFamily="18" charset="0"/>
              </a:rPr>
              <a:t>Policy Procedures</a:t>
            </a:r>
          </a:p>
          <a:p>
            <a:pPr marL="803275" indent="-803275">
              <a:buFont typeface="+mj-lt"/>
              <a:buAutoNum type="romanUcPeriod"/>
            </a:pPr>
            <a:r>
              <a:rPr lang="en-US" sz="2400" dirty="0" smtClean="0">
                <a:latin typeface="Times New Roman" panose="02020603050405020304" pitchFamily="18" charset="0"/>
                <a:cs typeface="Times New Roman" panose="02020603050405020304" pitchFamily="18" charset="0"/>
              </a:rPr>
              <a:t>Sanctions</a:t>
            </a:r>
          </a:p>
          <a:p>
            <a:pPr marL="803275" indent="-803275">
              <a:buFont typeface="+mj-lt"/>
              <a:buAutoNum type="romanUcPeriod"/>
            </a:pPr>
            <a:r>
              <a:rPr lang="en-US" sz="2400" dirty="0" smtClean="0">
                <a:latin typeface="Times New Roman" panose="02020603050405020304" pitchFamily="18" charset="0"/>
                <a:cs typeface="Times New Roman" panose="02020603050405020304" pitchFamily="18" charset="0"/>
              </a:rPr>
              <a:t>Exclusions</a:t>
            </a:r>
          </a:p>
          <a:p>
            <a:pPr marL="803275" indent="-803275">
              <a:buFont typeface="+mj-lt"/>
              <a:buAutoNum type="romanUcPeriod"/>
            </a:pPr>
            <a:r>
              <a:rPr lang="en-US" sz="2400" dirty="0" smtClean="0">
                <a:latin typeface="Times New Roman" panose="02020603050405020304" pitchFamily="18" charset="0"/>
                <a:cs typeface="Times New Roman" panose="02020603050405020304" pitchFamily="18" charset="0"/>
              </a:rPr>
              <a:t>Interpretation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8633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8362"/>
          </a:xfrm>
        </p:spPr>
        <p:txBody>
          <a:bodyPr/>
          <a:lstStyle/>
          <a:p>
            <a:pPr algn="ctr"/>
            <a:r>
              <a:rPr lang="en-US" sz="4400" b="1" i="1" dirty="0" smtClean="0">
                <a:latin typeface="Times New Roman" panose="02020603050405020304" pitchFamily="18" charset="0"/>
                <a:cs typeface="Times New Roman" panose="02020603050405020304" pitchFamily="18" charset="0"/>
              </a:rPr>
              <a:t>Policy Statement</a:t>
            </a:r>
            <a:endParaRPr lang="en-US" sz="44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229600" cy="5486400"/>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It is the intent of Auburn University to manage financial conflicts of interest of its employees as part of ongoing efforts to prevent outcomes that may be harmful to, sponsored activities, operation of regulatory compliance committees, technology transfer efforts, or the University at large.  </a:t>
            </a:r>
            <a:r>
              <a:rPr lang="en-US" sz="2800" u="sng" dirty="0">
                <a:latin typeface="Times New Roman" panose="02020603050405020304" pitchFamily="18" charset="0"/>
                <a:cs typeface="Times New Roman" panose="02020603050405020304" pitchFamily="18" charset="0"/>
              </a:rPr>
              <a:t>Therefore employees responsible for the design, conduct or reporting of sponsored </a:t>
            </a:r>
            <a:r>
              <a:rPr lang="en-US" sz="2800" u="sng" dirty="0" smtClean="0">
                <a:latin typeface="Times New Roman" panose="02020603050405020304" pitchFamily="18" charset="0"/>
                <a:cs typeface="Times New Roman" panose="02020603050405020304" pitchFamily="18" charset="0"/>
              </a:rPr>
              <a:t>research </a:t>
            </a:r>
            <a:r>
              <a:rPr lang="en-US" sz="2800" u="sng" dirty="0">
                <a:latin typeface="Times New Roman" panose="02020603050405020304" pitchFamily="18" charset="0"/>
                <a:cs typeface="Times New Roman" panose="02020603050405020304" pitchFamily="18" charset="0"/>
              </a:rPr>
              <a:t>and related activities or engaging in Technology Commercialization (Affected Employees) </a:t>
            </a:r>
            <a:r>
              <a:rPr lang="en-US" sz="2800" dirty="0">
                <a:latin typeface="Times New Roman" panose="02020603050405020304" pitchFamily="18" charset="0"/>
                <a:cs typeface="Times New Roman" panose="02020603050405020304" pitchFamily="18" charset="0"/>
              </a:rPr>
              <a:t>must report Significant Financial Interests and must work with the University to develop a plan to Manage Financial Conflicts of Interest as necessary. </a:t>
            </a:r>
          </a:p>
        </p:txBody>
      </p:sp>
    </p:spTree>
    <p:extLst>
      <p:ext uri="{BB962C8B-B14F-4D97-AF65-F5344CB8AC3E}">
        <p14:creationId xmlns:p14="http://schemas.microsoft.com/office/powerpoint/2010/main" val="429083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i="1" dirty="0" smtClean="0">
                <a:latin typeface="Times New Roman" panose="02020603050405020304" pitchFamily="18" charset="0"/>
                <a:cs typeface="Times New Roman" panose="02020603050405020304" pitchFamily="18" charset="0"/>
              </a:rPr>
              <a:t>Policy Principles</a:t>
            </a:r>
            <a:endParaRPr lang="en-US" sz="44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09443" y="1807361"/>
            <a:ext cx="7125112" cy="4441039"/>
          </a:xfrm>
        </p:spPr>
        <p:txBody>
          <a:bodyPr>
            <a:normAutofit/>
          </a:bodyPr>
          <a:lstStyle/>
          <a:p>
            <a:pPr>
              <a:spcBef>
                <a:spcPts val="1800"/>
              </a:spcBef>
            </a:pPr>
            <a:r>
              <a:rPr lang="en-US" sz="2800" dirty="0" smtClean="0">
                <a:latin typeface="Times New Roman" panose="02020603050405020304" pitchFamily="18" charset="0"/>
                <a:cs typeface="Times New Roman" panose="02020603050405020304" pitchFamily="18" charset="0"/>
              </a:rPr>
              <a:t>Open exchange of ideas free from COI</a:t>
            </a:r>
          </a:p>
          <a:p>
            <a:pPr>
              <a:spcBef>
                <a:spcPts val="1800"/>
              </a:spcBef>
            </a:pPr>
            <a:r>
              <a:rPr lang="en-US" sz="2800" dirty="0" smtClean="0">
                <a:latin typeface="Times New Roman" panose="02020603050405020304" pitchFamily="18" charset="0"/>
                <a:cs typeface="Times New Roman" panose="02020603050405020304" pitchFamily="18" charset="0"/>
              </a:rPr>
              <a:t>AU Employees have the responsibility to report COIs</a:t>
            </a:r>
          </a:p>
          <a:p>
            <a:pPr>
              <a:spcBef>
                <a:spcPts val="1800"/>
              </a:spcBef>
            </a:pPr>
            <a:r>
              <a:rPr lang="en-US" sz="2800" dirty="0">
                <a:latin typeface="Times New Roman" panose="02020603050405020304" pitchFamily="18" charset="0"/>
                <a:cs typeface="Times New Roman" panose="02020603050405020304" pitchFamily="18" charset="0"/>
              </a:rPr>
              <a:t>As long as Significant Financial Interests are disclosed and financial conflicts are managed, reduced, or eliminated; they need not be a problem.</a:t>
            </a:r>
          </a:p>
        </p:txBody>
      </p:sp>
    </p:spTree>
    <p:extLst>
      <p:ext uri="{BB962C8B-B14F-4D97-AF65-F5344CB8AC3E}">
        <p14:creationId xmlns:p14="http://schemas.microsoft.com/office/powerpoint/2010/main" val="2975089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i="1" dirty="0" smtClean="0">
                <a:latin typeface="Times New Roman" panose="02020603050405020304" pitchFamily="18" charset="0"/>
                <a:cs typeface="Times New Roman" panose="02020603050405020304" pitchFamily="18" charset="0"/>
              </a:rPr>
              <a:t>Applicability</a:t>
            </a:r>
            <a:endParaRPr lang="en-US" sz="40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All Auburn University Affected Employees are required to report Significant Financial Interests held by themselves or by their Immediate Family which relate to the Affected Employee’s Institutional Responsibilities. </a:t>
            </a:r>
          </a:p>
        </p:txBody>
      </p:sp>
    </p:spTree>
    <p:extLst>
      <p:ext uri="{BB962C8B-B14F-4D97-AF65-F5344CB8AC3E}">
        <p14:creationId xmlns:p14="http://schemas.microsoft.com/office/powerpoint/2010/main" val="4996025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i="1" dirty="0" smtClean="0">
                <a:latin typeface="Times New Roman" panose="02020603050405020304" pitchFamily="18" charset="0"/>
                <a:cs typeface="Times New Roman" panose="02020603050405020304" pitchFamily="18" charset="0"/>
              </a:rPr>
              <a:t>Policy Management</a:t>
            </a:r>
            <a:endParaRPr lang="en-US" sz="40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spcBef>
                <a:spcPts val="1800"/>
              </a:spcBef>
            </a:pPr>
            <a:r>
              <a:rPr lang="en-US" sz="2800" b="1" i="1" dirty="0">
                <a:latin typeface="Times New Roman" panose="02020603050405020304" pitchFamily="18" charset="0"/>
                <a:cs typeface="Times New Roman" panose="02020603050405020304" pitchFamily="18" charset="0"/>
              </a:rPr>
              <a:t>Responsible Office</a:t>
            </a:r>
            <a:r>
              <a:rPr lang="en-US" sz="2800" b="1" dirty="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Office </a:t>
            </a:r>
            <a:r>
              <a:rPr lang="en-US" sz="2800" dirty="0">
                <a:latin typeface="Times New Roman" panose="02020603050405020304" pitchFamily="18" charset="0"/>
                <a:cs typeface="Times New Roman" panose="02020603050405020304" pitchFamily="18" charset="0"/>
              </a:rPr>
              <a:t>of Research Compliance</a:t>
            </a:r>
          </a:p>
          <a:p>
            <a:pPr>
              <a:spcBef>
                <a:spcPts val="1800"/>
              </a:spcBef>
            </a:pPr>
            <a:r>
              <a:rPr lang="en-US" sz="2800" b="1" i="1" dirty="0" smtClean="0">
                <a:latin typeface="Times New Roman" panose="02020603050405020304" pitchFamily="18" charset="0"/>
                <a:cs typeface="Times New Roman" panose="02020603050405020304" pitchFamily="18" charset="0"/>
              </a:rPr>
              <a:t>Responsible </a:t>
            </a:r>
            <a:r>
              <a:rPr lang="en-US" sz="2800" b="1" i="1" dirty="0">
                <a:latin typeface="Times New Roman" panose="02020603050405020304" pitchFamily="18" charset="0"/>
                <a:cs typeface="Times New Roman" panose="02020603050405020304" pitchFamily="18" charset="0"/>
              </a:rPr>
              <a:t>Executive</a:t>
            </a:r>
            <a:r>
              <a:rPr lang="en-US" sz="2800" b="1" dirty="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Associate Provost and Associate </a:t>
            </a:r>
            <a:r>
              <a:rPr lang="en-US" sz="2800" dirty="0">
                <a:latin typeface="Times New Roman" panose="02020603050405020304" pitchFamily="18" charset="0"/>
                <a:cs typeface="Times New Roman" panose="02020603050405020304" pitchFamily="18" charset="0"/>
              </a:rPr>
              <a:t>Vice President for </a:t>
            </a:r>
            <a:r>
              <a:rPr lang="en-US" sz="2800" dirty="0" smtClean="0">
                <a:latin typeface="Times New Roman" panose="02020603050405020304" pitchFamily="18" charset="0"/>
                <a:cs typeface="Times New Roman" panose="02020603050405020304" pitchFamily="18" charset="0"/>
              </a:rPr>
              <a:t>Research</a:t>
            </a:r>
            <a:endParaRPr lang="en-US" sz="2800" dirty="0">
              <a:latin typeface="Times New Roman" panose="02020603050405020304" pitchFamily="18" charset="0"/>
              <a:cs typeface="Times New Roman" panose="02020603050405020304" pitchFamily="18" charset="0"/>
            </a:endParaRPr>
          </a:p>
          <a:p>
            <a:pPr>
              <a:spcBef>
                <a:spcPts val="1800"/>
              </a:spcBef>
            </a:pPr>
            <a:r>
              <a:rPr lang="en-US" sz="2800" b="1" i="1" dirty="0" smtClean="0">
                <a:latin typeface="Times New Roman" panose="02020603050405020304" pitchFamily="18" charset="0"/>
                <a:cs typeface="Times New Roman" panose="02020603050405020304" pitchFamily="18" charset="0"/>
              </a:rPr>
              <a:t>Responsible </a:t>
            </a:r>
            <a:r>
              <a:rPr lang="en-US" sz="2800" b="1" i="1" dirty="0">
                <a:latin typeface="Times New Roman" panose="02020603050405020304" pitchFamily="18" charset="0"/>
                <a:cs typeface="Times New Roman" panose="02020603050405020304" pitchFamily="18" charset="0"/>
              </a:rPr>
              <a:t>Officer</a:t>
            </a:r>
            <a:r>
              <a:rPr lang="en-US" sz="2800" b="1" dirty="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Vice </a:t>
            </a:r>
            <a:r>
              <a:rPr lang="en-US" sz="2800" dirty="0">
                <a:latin typeface="Times New Roman" panose="02020603050405020304" pitchFamily="18" charset="0"/>
                <a:cs typeface="Times New Roman" panose="02020603050405020304" pitchFamily="18" charset="0"/>
              </a:rPr>
              <a:t>President for Research and Economic Development</a:t>
            </a:r>
          </a:p>
          <a:p>
            <a:pPr>
              <a:spcBef>
                <a:spcPts val="1200"/>
              </a:spcBef>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7908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lstStyle/>
          <a:p>
            <a:pPr algn="ctr"/>
            <a:r>
              <a:rPr lang="en-US" b="1" i="1" dirty="0" smtClean="0">
                <a:latin typeface="Times New Roman" panose="02020603050405020304" pitchFamily="18" charset="0"/>
                <a:cs typeface="Times New Roman" panose="02020603050405020304" pitchFamily="18" charset="0"/>
              </a:rPr>
              <a:t>Sanctions</a:t>
            </a:r>
            <a:endParaRPr lang="en-US"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229600" cy="5410200"/>
          </a:xfrm>
        </p:spPr>
        <p:txBody>
          <a:bodyPr>
            <a:noAutofit/>
          </a:bodyPr>
          <a:lstStyle/>
          <a:p>
            <a:pPr>
              <a:spcBef>
                <a:spcPts val="1200"/>
              </a:spcBef>
            </a:pPr>
            <a:r>
              <a:rPr lang="en-US" sz="1800" dirty="0">
                <a:latin typeface="Times New Roman" panose="02020603050405020304" pitchFamily="18" charset="0"/>
                <a:cs typeface="Times New Roman" panose="02020603050405020304" pitchFamily="18" charset="0"/>
              </a:rPr>
              <a:t>The appropriate Dean, designated Associate Dean, Provost, or Vice President shall utilize the standard disciplinary procedures set forth as a condition of each person’s employment with Auburn University to impose sanctions for violation of this policy and accompanying procedures.  Other sanctions that might be imposed include but are not limited to:</a:t>
            </a:r>
          </a:p>
          <a:p>
            <a:pPr>
              <a:spcBef>
                <a:spcPts val="1200"/>
              </a:spcBef>
            </a:pPr>
            <a:r>
              <a:rPr lang="en-US" sz="1800" dirty="0" smtClean="0">
                <a:latin typeface="Times New Roman" panose="02020603050405020304" pitchFamily="18" charset="0"/>
                <a:cs typeface="Times New Roman" panose="02020603050405020304" pitchFamily="18" charset="0"/>
              </a:rPr>
              <a:t>Retrospective </a:t>
            </a:r>
            <a:r>
              <a:rPr lang="en-US" sz="1800" dirty="0">
                <a:latin typeface="Times New Roman" panose="02020603050405020304" pitchFamily="18" charset="0"/>
                <a:cs typeface="Times New Roman" panose="02020603050405020304" pitchFamily="18" charset="0"/>
              </a:rPr>
              <a:t>Review and submission of a Retrospective Report to the appropriate responsible official and/or applicable sponsoring agency; </a:t>
            </a:r>
          </a:p>
          <a:p>
            <a:pPr>
              <a:spcBef>
                <a:spcPts val="1200"/>
              </a:spcBef>
            </a:pPr>
            <a:r>
              <a:rPr lang="en-US" sz="1800" dirty="0" smtClean="0">
                <a:latin typeface="Times New Roman" panose="02020603050405020304" pitchFamily="18" charset="0"/>
                <a:cs typeface="Times New Roman" panose="02020603050405020304" pitchFamily="18" charset="0"/>
              </a:rPr>
              <a:t>Freezing </a:t>
            </a:r>
            <a:r>
              <a:rPr lang="en-US" sz="1800" dirty="0">
                <a:latin typeface="Times New Roman" panose="02020603050405020304" pitchFamily="18" charset="0"/>
                <a:cs typeface="Times New Roman" panose="02020603050405020304" pitchFamily="18" charset="0"/>
              </a:rPr>
              <a:t>expenditures from involved funds or terminating sponsored or other agreements;</a:t>
            </a:r>
          </a:p>
          <a:p>
            <a:pPr>
              <a:spcBef>
                <a:spcPts val="1200"/>
              </a:spcBef>
            </a:pPr>
            <a:r>
              <a:rPr lang="en-US" sz="1800" dirty="0" smtClean="0">
                <a:latin typeface="Times New Roman" panose="02020603050405020304" pitchFamily="18" charset="0"/>
                <a:cs typeface="Times New Roman" panose="02020603050405020304" pitchFamily="18" charset="0"/>
              </a:rPr>
              <a:t>Revocation </a:t>
            </a:r>
            <a:r>
              <a:rPr lang="en-US" sz="1800" dirty="0">
                <a:latin typeface="Times New Roman" panose="02020603050405020304" pitchFamily="18" charset="0"/>
                <a:cs typeface="Times New Roman" panose="02020603050405020304" pitchFamily="18" charset="0"/>
              </a:rPr>
              <a:t>of the privilege for engaging in research, sponsored activities, technology transfer and commercialization and/or other scholarly activities;</a:t>
            </a:r>
          </a:p>
          <a:p>
            <a:pPr>
              <a:spcBef>
                <a:spcPts val="1200"/>
              </a:spcBef>
            </a:pPr>
            <a:r>
              <a:rPr lang="en-US" sz="1800" dirty="0" smtClean="0">
                <a:latin typeface="Times New Roman" panose="02020603050405020304" pitchFamily="18" charset="0"/>
                <a:cs typeface="Times New Roman" panose="02020603050405020304" pitchFamily="18" charset="0"/>
              </a:rPr>
              <a:t>Removal </a:t>
            </a:r>
            <a:r>
              <a:rPr lang="en-US" sz="1800" dirty="0">
                <a:latin typeface="Times New Roman" panose="02020603050405020304" pitchFamily="18" charset="0"/>
                <a:cs typeface="Times New Roman" panose="02020603050405020304" pitchFamily="18" charset="0"/>
              </a:rPr>
              <a:t>from Compliance Committee membership; and/or</a:t>
            </a:r>
          </a:p>
          <a:p>
            <a:pPr>
              <a:spcBef>
                <a:spcPts val="1200"/>
              </a:spcBef>
            </a:pPr>
            <a:r>
              <a:rPr lang="en-US" sz="1800" dirty="0" smtClean="0">
                <a:latin typeface="Times New Roman" panose="02020603050405020304" pitchFamily="18" charset="0"/>
                <a:cs typeface="Times New Roman" panose="02020603050405020304" pitchFamily="18" charset="0"/>
              </a:rPr>
              <a:t>Penalties </a:t>
            </a:r>
            <a:r>
              <a:rPr lang="en-US" sz="1800" dirty="0">
                <a:latin typeface="Times New Roman" panose="02020603050405020304" pitchFamily="18" charset="0"/>
                <a:cs typeface="Times New Roman" panose="02020603050405020304" pitchFamily="18" charset="0"/>
              </a:rPr>
              <a:t>if the Financial Conflict of Interest is determined to be in violation of the Alabama code of ethics for public officials and employees. (Code of Alabama 1975 Title 36, Chapter 25).</a:t>
            </a:r>
          </a:p>
          <a:p>
            <a:endParaRPr lang="en-US" sz="1800" dirty="0"/>
          </a:p>
        </p:txBody>
      </p:sp>
    </p:spTree>
    <p:extLst>
      <p:ext uri="{BB962C8B-B14F-4D97-AF65-F5344CB8AC3E}">
        <p14:creationId xmlns:p14="http://schemas.microsoft.com/office/powerpoint/2010/main" val="3910422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i="1" dirty="0" smtClean="0">
                <a:latin typeface="Times New Roman" panose="02020603050405020304" pitchFamily="18" charset="0"/>
                <a:cs typeface="Times New Roman" panose="02020603050405020304" pitchFamily="18" charset="0"/>
              </a:rPr>
              <a:t>Interpretation</a:t>
            </a:r>
            <a:endParaRPr lang="en-US" sz="40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09443" y="1807361"/>
            <a:ext cx="7125112" cy="2231239"/>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The authorized institutional representative is, for the purposes of this policy, the Vice President for Research and Economic Development.</a:t>
            </a:r>
          </a:p>
        </p:txBody>
      </p:sp>
    </p:spTree>
    <p:extLst>
      <p:ext uri="{BB962C8B-B14F-4D97-AF65-F5344CB8AC3E}">
        <p14:creationId xmlns:p14="http://schemas.microsoft.com/office/powerpoint/2010/main" val="3817247957"/>
      </p:ext>
    </p:extLst>
  </p:cSld>
  <p:clrMapOvr>
    <a:masterClrMapping/>
  </p:clrMapOvr>
  <p:timing>
    <p:tnLst>
      <p:par>
        <p:cTn id="1" dur="indefinite" restart="never" nodeType="tmRoot"/>
      </p:par>
    </p:tnLst>
  </p:timing>
</p:sld>
</file>

<file path=ppt/theme/theme1.xml><?xml version="1.0" encoding="utf-8"?>
<a:theme xmlns:a="http://schemas.openxmlformats.org/drawingml/2006/main" name="Autum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Autumn</Template>
  <TotalTime>303</TotalTime>
  <Words>447</Words>
  <Application>Microsoft Office PowerPoint</Application>
  <PresentationFormat>On-screen Show (4:3)</PresentationFormat>
  <Paragraphs>49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Autumn</vt:lpstr>
      <vt:lpstr>FINANCIAL CONFLICT OF INTEREST POLICY FOR RESEARCH  AND RELATED ACTIVITIES </vt:lpstr>
      <vt:lpstr>COI Policy Goals</vt:lpstr>
      <vt:lpstr>Conflict of Interest Policy Outline</vt:lpstr>
      <vt:lpstr>Policy Statement</vt:lpstr>
      <vt:lpstr>Policy Principles</vt:lpstr>
      <vt:lpstr>Applicability</vt:lpstr>
      <vt:lpstr>Policy Management</vt:lpstr>
      <vt:lpstr>Sanctions</vt:lpstr>
      <vt:lpstr>Interpretation</vt:lpstr>
      <vt:lpstr>Acknowledgements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Art Chappelka</dc:creator>
  <cp:lastModifiedBy>Art Chappelka</cp:lastModifiedBy>
  <cp:revision>14</cp:revision>
  <dcterms:created xsi:type="dcterms:W3CDTF">2014-10-23T12:30:43Z</dcterms:created>
  <dcterms:modified xsi:type="dcterms:W3CDTF">2014-10-28T14:44:58Z</dcterms:modified>
</cp:coreProperties>
</file>